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6"/>
  </p:notesMasterIdLst>
  <p:sldIdLst>
    <p:sldId id="287" r:id="rId2"/>
    <p:sldId id="257" r:id="rId3"/>
    <p:sldId id="289" r:id="rId4"/>
    <p:sldId id="288" r:id="rId5"/>
    <p:sldId id="317" r:id="rId6"/>
    <p:sldId id="301" r:id="rId7"/>
    <p:sldId id="259" r:id="rId8"/>
    <p:sldId id="272" r:id="rId9"/>
    <p:sldId id="309" r:id="rId10"/>
    <p:sldId id="311" r:id="rId11"/>
    <p:sldId id="310" r:id="rId12"/>
    <p:sldId id="314" r:id="rId13"/>
    <p:sldId id="315" r:id="rId14"/>
    <p:sldId id="319" r:id="rId15"/>
    <p:sldId id="318" r:id="rId16"/>
    <p:sldId id="313" r:id="rId17"/>
    <p:sldId id="316" r:id="rId18"/>
    <p:sldId id="320" r:id="rId19"/>
    <p:sldId id="322" r:id="rId20"/>
    <p:sldId id="321" r:id="rId21"/>
    <p:sldId id="280" r:id="rId22"/>
    <p:sldId id="305" r:id="rId23"/>
    <p:sldId id="306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7"/>
    <p:restoredTop sz="94709"/>
  </p:normalViewPr>
  <p:slideViewPr>
    <p:cSldViewPr snapToGrid="0">
      <p:cViewPr>
        <p:scale>
          <a:sx n="78" d="100"/>
          <a:sy n="78" d="100"/>
        </p:scale>
        <p:origin x="800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F3A927-2470-41C7-B642-82E0C45925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EE8B8C-5D2D-40ED-814D-7054FDEF4F1A}">
      <dgm:prSet/>
      <dgm:spPr/>
      <dgm:t>
        <a:bodyPr/>
        <a:lstStyle/>
        <a:p>
          <a:r>
            <a:rPr lang="en-US" dirty="0"/>
            <a:t>MANUALLY FIND ERRORS AND MISCLASSIFICATIONS IN THE P&amp;ID DIAGRAMS</a:t>
          </a:r>
        </a:p>
      </dgm:t>
    </dgm:pt>
    <dgm:pt modelId="{DF41B4F7-E02A-4CAE-A084-407FBDA49DEF}" type="parTrans" cxnId="{FCEF6EDB-366D-46C0-9354-853AE6771F90}">
      <dgm:prSet/>
      <dgm:spPr/>
      <dgm:t>
        <a:bodyPr/>
        <a:lstStyle/>
        <a:p>
          <a:endParaRPr lang="en-US"/>
        </a:p>
      </dgm:t>
    </dgm:pt>
    <dgm:pt modelId="{FD211D5F-DB37-4DDB-BBD1-4C27FD7931B9}" type="sibTrans" cxnId="{FCEF6EDB-366D-46C0-9354-853AE6771F90}">
      <dgm:prSet/>
      <dgm:spPr/>
      <dgm:t>
        <a:bodyPr/>
        <a:lstStyle/>
        <a:p>
          <a:endParaRPr lang="en-US"/>
        </a:p>
      </dgm:t>
    </dgm:pt>
    <dgm:pt modelId="{C3F3AA2B-64F9-429B-89EB-5EED9BE2E584}">
      <dgm:prSet/>
      <dgm:spPr/>
      <dgm:t>
        <a:bodyPr/>
        <a:lstStyle/>
        <a:p>
          <a:r>
            <a:rPr lang="en-US" dirty="0"/>
            <a:t>FIND ERRORS AND ANOMALIES IN INDUSTRIAL PROBLEMS</a:t>
          </a:r>
        </a:p>
      </dgm:t>
    </dgm:pt>
    <dgm:pt modelId="{FE0A84CD-3366-4767-ADF5-D164D478E77A}" type="parTrans" cxnId="{D16FB52D-2D7E-4EF7-B4D3-ACF1C627D79D}">
      <dgm:prSet/>
      <dgm:spPr/>
      <dgm:t>
        <a:bodyPr/>
        <a:lstStyle/>
        <a:p>
          <a:endParaRPr lang="en-US"/>
        </a:p>
      </dgm:t>
    </dgm:pt>
    <dgm:pt modelId="{1D59A246-F901-4DEF-BD23-E8D5800AD58C}" type="sibTrans" cxnId="{D16FB52D-2D7E-4EF7-B4D3-ACF1C627D79D}">
      <dgm:prSet/>
      <dgm:spPr/>
      <dgm:t>
        <a:bodyPr/>
        <a:lstStyle/>
        <a:p>
          <a:endParaRPr lang="en-US"/>
        </a:p>
      </dgm:t>
    </dgm:pt>
    <dgm:pt modelId="{B17A5007-5BFB-4DA4-BAE7-805AA5F86C89}" type="pres">
      <dgm:prSet presAssocID="{26F3A927-2470-41C7-B642-82E0C4592540}" presName="root" presStyleCnt="0">
        <dgm:presLayoutVars>
          <dgm:dir/>
          <dgm:resizeHandles val="exact"/>
        </dgm:presLayoutVars>
      </dgm:prSet>
      <dgm:spPr/>
    </dgm:pt>
    <dgm:pt modelId="{A8AC0610-D500-4D0A-A743-13849D2CF9C6}" type="pres">
      <dgm:prSet presAssocID="{26F3A927-2470-41C7-B642-82E0C4592540}" presName="container" presStyleCnt="0">
        <dgm:presLayoutVars>
          <dgm:dir/>
          <dgm:resizeHandles val="exact"/>
        </dgm:presLayoutVars>
      </dgm:prSet>
      <dgm:spPr/>
    </dgm:pt>
    <dgm:pt modelId="{0D567D0B-2DC3-4625-A7B8-8B52DC74DCC2}" type="pres">
      <dgm:prSet presAssocID="{2DEE8B8C-5D2D-40ED-814D-7054FDEF4F1A}" presName="compNode" presStyleCnt="0"/>
      <dgm:spPr/>
    </dgm:pt>
    <dgm:pt modelId="{09D760A0-273E-4C88-A7F3-3EF75EEF04EF}" type="pres">
      <dgm:prSet presAssocID="{2DEE8B8C-5D2D-40ED-814D-7054FDEF4F1A}" presName="iconBgRect" presStyleLbl="bgShp" presStyleIdx="0" presStyleCnt="2"/>
      <dgm:spPr/>
    </dgm:pt>
    <dgm:pt modelId="{5B1B2DF7-F0CC-4E49-AF1C-A189E6AE55C8}" type="pres">
      <dgm:prSet presAssocID="{2DEE8B8C-5D2D-40ED-814D-7054FDEF4F1A}" presName="iconRect" presStyleLbl="nod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82DFC669-F6F4-43F7-BB58-67E4860EA8C6}" type="pres">
      <dgm:prSet presAssocID="{2DEE8B8C-5D2D-40ED-814D-7054FDEF4F1A}" presName="spaceRect" presStyleCnt="0"/>
      <dgm:spPr/>
    </dgm:pt>
    <dgm:pt modelId="{4D0FDFDA-09D6-4420-9645-86154182F991}" type="pres">
      <dgm:prSet presAssocID="{2DEE8B8C-5D2D-40ED-814D-7054FDEF4F1A}" presName="textRect" presStyleLbl="revTx" presStyleIdx="0" presStyleCnt="2">
        <dgm:presLayoutVars>
          <dgm:chMax val="1"/>
          <dgm:chPref val="1"/>
        </dgm:presLayoutVars>
      </dgm:prSet>
      <dgm:spPr/>
    </dgm:pt>
    <dgm:pt modelId="{24118C1B-A2D8-4FDE-9857-4D70E12F6D86}" type="pres">
      <dgm:prSet presAssocID="{FD211D5F-DB37-4DDB-BBD1-4C27FD7931B9}" presName="sibTrans" presStyleLbl="sibTrans2D1" presStyleIdx="0" presStyleCnt="0"/>
      <dgm:spPr/>
    </dgm:pt>
    <dgm:pt modelId="{D4E0E432-FA73-4A1F-BE90-99D4E2202E87}" type="pres">
      <dgm:prSet presAssocID="{C3F3AA2B-64F9-429B-89EB-5EED9BE2E584}" presName="compNode" presStyleCnt="0"/>
      <dgm:spPr/>
    </dgm:pt>
    <dgm:pt modelId="{26ED8201-00B6-4E5E-98A9-B764CF8D548C}" type="pres">
      <dgm:prSet presAssocID="{C3F3AA2B-64F9-429B-89EB-5EED9BE2E584}" presName="iconBgRect" presStyleLbl="bgShp" presStyleIdx="1" presStyleCnt="2"/>
      <dgm:spPr/>
    </dgm:pt>
    <dgm:pt modelId="{99FD72CB-95AE-40C1-BCF4-3F1C3BAA0638}" type="pres">
      <dgm:prSet presAssocID="{C3F3AA2B-64F9-429B-89EB-5EED9BE2E584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</dgm:spPr>
    </dgm:pt>
    <dgm:pt modelId="{AFF08CC8-D8D8-4BDD-A9B6-36398EF4796E}" type="pres">
      <dgm:prSet presAssocID="{C3F3AA2B-64F9-429B-89EB-5EED9BE2E584}" presName="spaceRect" presStyleCnt="0"/>
      <dgm:spPr/>
    </dgm:pt>
    <dgm:pt modelId="{0170A504-F6B8-40B1-91FE-764D6944D5A5}" type="pres">
      <dgm:prSet presAssocID="{C3F3AA2B-64F9-429B-89EB-5EED9BE2E58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6FB52D-2D7E-4EF7-B4D3-ACF1C627D79D}" srcId="{26F3A927-2470-41C7-B642-82E0C4592540}" destId="{C3F3AA2B-64F9-429B-89EB-5EED9BE2E584}" srcOrd="1" destOrd="0" parTransId="{FE0A84CD-3366-4767-ADF5-D164D478E77A}" sibTransId="{1D59A246-F901-4DEF-BD23-E8D5800AD58C}"/>
    <dgm:cxn modelId="{8AC57584-38EB-492F-98C7-37E2F015FEC3}" type="presOf" srcId="{26F3A927-2470-41C7-B642-82E0C4592540}" destId="{B17A5007-5BFB-4DA4-BAE7-805AA5F86C89}" srcOrd="0" destOrd="0" presId="urn:microsoft.com/office/officeart/2018/2/layout/IconCircleList"/>
    <dgm:cxn modelId="{7A81769F-DD91-4194-ADC7-941812163333}" type="presOf" srcId="{2DEE8B8C-5D2D-40ED-814D-7054FDEF4F1A}" destId="{4D0FDFDA-09D6-4420-9645-86154182F991}" srcOrd="0" destOrd="0" presId="urn:microsoft.com/office/officeart/2018/2/layout/IconCircleList"/>
    <dgm:cxn modelId="{F5A88EC6-6E2D-4A6B-A5DD-8E9B2A2981B1}" type="presOf" srcId="{FD211D5F-DB37-4DDB-BBD1-4C27FD7931B9}" destId="{24118C1B-A2D8-4FDE-9857-4D70E12F6D86}" srcOrd="0" destOrd="0" presId="urn:microsoft.com/office/officeart/2018/2/layout/IconCircleList"/>
    <dgm:cxn modelId="{09CF2BCC-59D7-49D4-B2E3-52F18C5B07DB}" type="presOf" srcId="{C3F3AA2B-64F9-429B-89EB-5EED9BE2E584}" destId="{0170A504-F6B8-40B1-91FE-764D6944D5A5}" srcOrd="0" destOrd="0" presId="urn:microsoft.com/office/officeart/2018/2/layout/IconCircleList"/>
    <dgm:cxn modelId="{FCEF6EDB-366D-46C0-9354-853AE6771F90}" srcId="{26F3A927-2470-41C7-B642-82E0C4592540}" destId="{2DEE8B8C-5D2D-40ED-814D-7054FDEF4F1A}" srcOrd="0" destOrd="0" parTransId="{DF41B4F7-E02A-4CAE-A084-407FBDA49DEF}" sibTransId="{FD211D5F-DB37-4DDB-BBD1-4C27FD7931B9}"/>
    <dgm:cxn modelId="{761B93E1-5F45-4B59-BA7F-5FBA56FB23B7}" type="presParOf" srcId="{B17A5007-5BFB-4DA4-BAE7-805AA5F86C89}" destId="{A8AC0610-D500-4D0A-A743-13849D2CF9C6}" srcOrd="0" destOrd="0" presId="urn:microsoft.com/office/officeart/2018/2/layout/IconCircleList"/>
    <dgm:cxn modelId="{3D058E76-2615-43CC-91E1-607FFC703CC0}" type="presParOf" srcId="{A8AC0610-D500-4D0A-A743-13849D2CF9C6}" destId="{0D567D0B-2DC3-4625-A7B8-8B52DC74DCC2}" srcOrd="0" destOrd="0" presId="urn:microsoft.com/office/officeart/2018/2/layout/IconCircleList"/>
    <dgm:cxn modelId="{F904A921-A268-400E-AB7E-C586FD26A6BD}" type="presParOf" srcId="{0D567D0B-2DC3-4625-A7B8-8B52DC74DCC2}" destId="{09D760A0-273E-4C88-A7F3-3EF75EEF04EF}" srcOrd="0" destOrd="0" presId="urn:microsoft.com/office/officeart/2018/2/layout/IconCircleList"/>
    <dgm:cxn modelId="{280B9D4F-9123-451C-BCE7-093E61D143DA}" type="presParOf" srcId="{0D567D0B-2DC3-4625-A7B8-8B52DC74DCC2}" destId="{5B1B2DF7-F0CC-4E49-AF1C-A189E6AE55C8}" srcOrd="1" destOrd="0" presId="urn:microsoft.com/office/officeart/2018/2/layout/IconCircleList"/>
    <dgm:cxn modelId="{55101276-73E0-4F89-B472-DCBAADA5B71F}" type="presParOf" srcId="{0D567D0B-2DC3-4625-A7B8-8B52DC74DCC2}" destId="{82DFC669-F6F4-43F7-BB58-67E4860EA8C6}" srcOrd="2" destOrd="0" presId="urn:microsoft.com/office/officeart/2018/2/layout/IconCircleList"/>
    <dgm:cxn modelId="{DBDA10D9-F2AA-4AE6-BCA6-5E3767C24863}" type="presParOf" srcId="{0D567D0B-2DC3-4625-A7B8-8B52DC74DCC2}" destId="{4D0FDFDA-09D6-4420-9645-86154182F991}" srcOrd="3" destOrd="0" presId="urn:microsoft.com/office/officeart/2018/2/layout/IconCircleList"/>
    <dgm:cxn modelId="{F9A81EDA-B215-4120-9C9D-30DB86887454}" type="presParOf" srcId="{A8AC0610-D500-4D0A-A743-13849D2CF9C6}" destId="{24118C1B-A2D8-4FDE-9857-4D70E12F6D86}" srcOrd="1" destOrd="0" presId="urn:microsoft.com/office/officeart/2018/2/layout/IconCircleList"/>
    <dgm:cxn modelId="{1CAC7FBF-675A-4547-8DCA-1918FE7D5CE7}" type="presParOf" srcId="{A8AC0610-D500-4D0A-A743-13849D2CF9C6}" destId="{D4E0E432-FA73-4A1F-BE90-99D4E2202E87}" srcOrd="2" destOrd="0" presId="urn:microsoft.com/office/officeart/2018/2/layout/IconCircleList"/>
    <dgm:cxn modelId="{928FD42B-8EB1-42FB-9CBE-9D050A14D8AD}" type="presParOf" srcId="{D4E0E432-FA73-4A1F-BE90-99D4E2202E87}" destId="{26ED8201-00B6-4E5E-98A9-B764CF8D548C}" srcOrd="0" destOrd="0" presId="urn:microsoft.com/office/officeart/2018/2/layout/IconCircleList"/>
    <dgm:cxn modelId="{1C01A161-AEC7-4D1B-9C92-103227B2C3A0}" type="presParOf" srcId="{D4E0E432-FA73-4A1F-BE90-99D4E2202E87}" destId="{99FD72CB-95AE-40C1-BCF4-3F1C3BAA0638}" srcOrd="1" destOrd="0" presId="urn:microsoft.com/office/officeart/2018/2/layout/IconCircleList"/>
    <dgm:cxn modelId="{AF47054B-E194-45AC-A268-C5CBC5B3DB95}" type="presParOf" srcId="{D4E0E432-FA73-4A1F-BE90-99D4E2202E87}" destId="{AFF08CC8-D8D8-4BDD-A9B6-36398EF4796E}" srcOrd="2" destOrd="0" presId="urn:microsoft.com/office/officeart/2018/2/layout/IconCircleList"/>
    <dgm:cxn modelId="{C5D1EAC7-68E1-45B3-8DDF-8274C68DCDBB}" type="presParOf" srcId="{D4E0E432-FA73-4A1F-BE90-99D4E2202E87}" destId="{0170A504-F6B8-40B1-91FE-764D6944D5A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760A0-273E-4C88-A7F3-3EF75EEF04EF}">
      <dsp:nvSpPr>
        <dsp:cNvPr id="0" name=""/>
        <dsp:cNvSpPr/>
      </dsp:nvSpPr>
      <dsp:spPr>
        <a:xfrm>
          <a:off x="6409" y="1177874"/>
          <a:ext cx="1458532" cy="14585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B2DF7-F0CC-4E49-AF1C-A189E6AE55C8}">
      <dsp:nvSpPr>
        <dsp:cNvPr id="0" name=""/>
        <dsp:cNvSpPr/>
      </dsp:nvSpPr>
      <dsp:spPr>
        <a:xfrm>
          <a:off x="312701" y="1484166"/>
          <a:ext cx="845948" cy="845948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FDFDA-09D6-4420-9645-86154182F991}">
      <dsp:nvSpPr>
        <dsp:cNvPr id="0" name=""/>
        <dsp:cNvSpPr/>
      </dsp:nvSpPr>
      <dsp:spPr>
        <a:xfrm>
          <a:off x="1777484" y="117787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MANUALLY FIND ERRORS AND MISCLASSIFICATIONS IN THE P&amp;ID DIAGRAMS</a:t>
          </a:r>
        </a:p>
      </dsp:txBody>
      <dsp:txXfrm>
        <a:off x="1777484" y="1177874"/>
        <a:ext cx="3437969" cy="1458532"/>
      </dsp:txXfrm>
    </dsp:sp>
    <dsp:sp modelId="{26ED8201-00B6-4E5E-98A9-B764CF8D548C}">
      <dsp:nvSpPr>
        <dsp:cNvPr id="0" name=""/>
        <dsp:cNvSpPr/>
      </dsp:nvSpPr>
      <dsp:spPr>
        <a:xfrm>
          <a:off x="5814495" y="1177874"/>
          <a:ext cx="1458532" cy="145853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D72CB-95AE-40C1-BCF4-3F1C3BAA0638}">
      <dsp:nvSpPr>
        <dsp:cNvPr id="0" name=""/>
        <dsp:cNvSpPr/>
      </dsp:nvSpPr>
      <dsp:spPr>
        <a:xfrm>
          <a:off x="6120786" y="1484166"/>
          <a:ext cx="845948" cy="8459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0A504-F6B8-40B1-91FE-764D6944D5A5}">
      <dsp:nvSpPr>
        <dsp:cNvPr id="0" name=""/>
        <dsp:cNvSpPr/>
      </dsp:nvSpPr>
      <dsp:spPr>
        <a:xfrm>
          <a:off x="7585570" y="1177874"/>
          <a:ext cx="3437969" cy="1458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ERRORS AND ANOMALIES IN INDUSTRIAL PROBLEMS</a:t>
          </a:r>
        </a:p>
      </dsp:txBody>
      <dsp:txXfrm>
        <a:off x="7585570" y="1177874"/>
        <a:ext cx="3437969" cy="1458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17AC9-E2E8-E741-B9E6-F8E58104CA51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BCD49-52B2-BC44-B124-2FF672F88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7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BCD49-52B2-BC44-B124-2FF672F88D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2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6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6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4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7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31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5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3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4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3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9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4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169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883D74-3642-7364-D6F1-D64BA96C7B1A}"/>
              </a:ext>
            </a:extLst>
          </p:cNvPr>
          <p:cNvSpPr txBox="1"/>
          <p:nvPr/>
        </p:nvSpPr>
        <p:spPr>
          <a:xfrm>
            <a:off x="259976" y="1316831"/>
            <a:ext cx="11672047" cy="385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9395" marR="307340"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GENERATIVE AND PREDICTIVE AI FOR IMPROVED INDUSTRIAL PROCESSES</a:t>
            </a:r>
            <a:endParaRPr lang="en-IN" sz="105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2123E-3C17-5758-CCB5-7F34B35DD56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92" y="150312"/>
            <a:ext cx="8729904" cy="11402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2F9117-5475-F471-A08C-43566D2616C4}"/>
              </a:ext>
            </a:extLst>
          </p:cNvPr>
          <p:cNvSpPr txBox="1"/>
          <p:nvPr/>
        </p:nvSpPr>
        <p:spPr>
          <a:xfrm>
            <a:off x="2899860" y="1728460"/>
            <a:ext cx="6098240" cy="125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2000"/>
              </a:spcBef>
              <a:spcAft>
                <a:spcPts val="600"/>
              </a:spcAft>
            </a:pP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Presented by</a:t>
            </a:r>
            <a:endParaRPr lang="en-IN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ARYAMAN SINGH DEV</a:t>
            </a:r>
            <a:endParaRPr lang="en-IN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(200929064)    </a:t>
            </a:r>
            <a:endParaRPr lang="en-IN" sz="1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55D48-B077-AC04-2921-AB7B60172B16}"/>
              </a:ext>
            </a:extLst>
          </p:cNvPr>
          <p:cNvSpPr txBox="1"/>
          <p:nvPr/>
        </p:nvSpPr>
        <p:spPr>
          <a:xfrm>
            <a:off x="376518" y="2987166"/>
            <a:ext cx="11279453" cy="1983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IN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partial fulfilment of requirements for the award of the degree of</a:t>
            </a:r>
          </a:p>
          <a:p>
            <a:pPr algn="ctr">
              <a:lnSpc>
                <a:spcPct val="12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BACHELOR OF TECHNOLOGY in MECHATRONICS ENGINEERING</a:t>
            </a:r>
          </a:p>
          <a:p>
            <a:pPr algn="ctr">
              <a:lnSpc>
                <a:spcPct val="12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</a:p>
          <a:p>
            <a:pPr algn="ctr">
              <a:lnSpc>
                <a:spcPct val="125000"/>
              </a:lnSpc>
              <a:spcBef>
                <a:spcPts val="800"/>
              </a:spcBef>
              <a:spcAft>
                <a:spcPts val="6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phonyAI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N" sz="11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2" descr="SymphonyAI Industrial - Crunchbase Company Profile &amp; Funding">
            <a:extLst>
              <a:ext uri="{FF2B5EF4-FFF2-40B4-BE49-F238E27FC236}">
                <a16:creationId xmlns:a16="http://schemas.microsoft.com/office/drawing/2014/main" id="{4F5041F7-DFD6-9856-4BB8-60685572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844" y="4895688"/>
            <a:ext cx="1962312" cy="196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09970-F909-B739-3F40-ECA5135F09B4}"/>
              </a:ext>
            </a:extLst>
          </p:cNvPr>
          <p:cNvSpPr txBox="1"/>
          <p:nvPr/>
        </p:nvSpPr>
        <p:spPr>
          <a:xfrm>
            <a:off x="4610816" y="6488668"/>
            <a:ext cx="310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(15/01/2024 – 30/06/2024)</a:t>
            </a:r>
          </a:p>
        </p:txBody>
      </p:sp>
    </p:spTree>
    <p:extLst>
      <p:ext uri="{BB962C8B-B14F-4D97-AF65-F5344CB8AC3E}">
        <p14:creationId xmlns:p14="http://schemas.microsoft.com/office/powerpoint/2010/main" val="161805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8CB06-B4C6-D3F8-21EE-9A055CC15180}"/>
              </a:ext>
            </a:extLst>
          </p:cNvPr>
          <p:cNvSpPr txBox="1"/>
          <p:nvPr/>
        </p:nvSpPr>
        <p:spPr>
          <a:xfrm>
            <a:off x="4292876" y="4174322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10 – documenting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592F7-578D-5236-A5A6-E5BEDFE68DF7}"/>
              </a:ext>
            </a:extLst>
          </p:cNvPr>
          <p:cNvSpPr txBox="1"/>
          <p:nvPr/>
        </p:nvSpPr>
        <p:spPr>
          <a:xfrm>
            <a:off x="8653580" y="4174322"/>
            <a:ext cx="233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11 – documenting errors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E39489-2775-1E91-444D-7E8ACBF813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57" y="1246369"/>
            <a:ext cx="3438914" cy="2914479"/>
          </a:xfrm>
          <a:prstGeom prst="rect">
            <a:avLst/>
          </a:prstGeom>
        </p:spPr>
      </p:pic>
      <p:pic>
        <p:nvPicPr>
          <p:cNvPr id="5" name="Picture 4" descr="A computer screen shot of a blueprint&#10;&#10;Description automatically generated">
            <a:extLst>
              <a:ext uri="{FF2B5EF4-FFF2-40B4-BE49-F238E27FC236}">
                <a16:creationId xmlns:a16="http://schemas.microsoft.com/office/drawing/2014/main" id="{7E2B0EA5-3588-524A-AE6C-25E040D6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14" y="1297778"/>
            <a:ext cx="4004294" cy="28630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7E91C-BC6F-7392-6F6A-CEB97E7D9525}"/>
              </a:ext>
            </a:extLst>
          </p:cNvPr>
          <p:cNvSpPr txBox="1"/>
          <p:nvPr/>
        </p:nvSpPr>
        <p:spPr>
          <a:xfrm>
            <a:off x="323114" y="4967125"/>
            <a:ext cx="11287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Created detailed documentation of each identified error for further analysis and correction in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Corrected the errors and generated new JSON files with improved accuracy.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46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8CB06-B4C6-D3F8-21EE-9A055CC15180}"/>
              </a:ext>
            </a:extLst>
          </p:cNvPr>
          <p:cNvSpPr txBox="1"/>
          <p:nvPr/>
        </p:nvSpPr>
        <p:spPr>
          <a:xfrm>
            <a:off x="4028100" y="4424320"/>
            <a:ext cx="261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12 – BHP IRIS P&amp;ID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ingestor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592F7-578D-5236-A5A6-E5BEDFE68DF7}"/>
              </a:ext>
            </a:extLst>
          </p:cNvPr>
          <p:cNvSpPr txBox="1"/>
          <p:nvPr/>
        </p:nvSpPr>
        <p:spPr>
          <a:xfrm>
            <a:off x="8414787" y="4424320"/>
            <a:ext cx="289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13 – IRIS Foundry P&amp;ID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ingestor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F263DCF4-0C99-6BBF-B4B8-DDE39EC0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01" y="1500353"/>
            <a:ext cx="4137550" cy="29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FD2A1F1-BD29-4E0F-7F29-A5C5A9025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62" y="2187329"/>
            <a:ext cx="4302396" cy="2204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733063-FBDB-5C26-E2D0-BCA168ECB645}"/>
              </a:ext>
            </a:extLst>
          </p:cNvPr>
          <p:cNvSpPr txBox="1"/>
          <p:nvPr/>
        </p:nvSpPr>
        <p:spPr>
          <a:xfrm>
            <a:off x="581191" y="5232514"/>
            <a:ext cx="11350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the P&amp;ID </a:t>
            </a:r>
            <a:r>
              <a:rPr lang="en-US" dirty="0" err="1"/>
              <a:t>ingestor</a:t>
            </a:r>
            <a:r>
              <a:rPr lang="en-US" dirty="0"/>
              <a:t> after documenting the errors and differences between actual and predicted BB, and name.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7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3642C-2D70-0B47-6367-DAE2040BAE1B}"/>
              </a:ext>
            </a:extLst>
          </p:cNvPr>
          <p:cNvSpPr txBox="1"/>
          <p:nvPr/>
        </p:nvSpPr>
        <p:spPr>
          <a:xfrm>
            <a:off x="1416962" y="4052999"/>
            <a:ext cx="4679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14 – P&amp;ID created for Energy and Petrochemical tenants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592F7-578D-5236-A5A6-E5BEDFE68DF7}"/>
              </a:ext>
            </a:extLst>
          </p:cNvPr>
          <p:cNvSpPr txBox="1"/>
          <p:nvPr/>
        </p:nvSpPr>
        <p:spPr>
          <a:xfrm>
            <a:off x="7761626" y="4080415"/>
            <a:ext cx="4297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15 – Applied Postman testing between tenant 	dashboards and  data presented</a:t>
            </a:r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5592B127-1849-17EF-3656-0839B7AB2F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9826" y="1529824"/>
            <a:ext cx="3908885" cy="2560320"/>
          </a:xfrm>
          <a:prstGeom prst="rect">
            <a:avLst/>
          </a:prstGeom>
          <a:noFill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48ACFD-E7B9-AEE7-B287-FA23B021B7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t="17653" r="18722" b="29631"/>
          <a:stretch/>
        </p:blipFill>
        <p:spPr bwMode="auto">
          <a:xfrm>
            <a:off x="7608711" y="1529824"/>
            <a:ext cx="4577143" cy="25603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diagram of a machine&#10;&#10;Description automatically generated">
            <a:extLst>
              <a:ext uri="{FF2B5EF4-FFF2-40B4-BE49-F238E27FC236}">
                <a16:creationId xmlns:a16="http://schemas.microsoft.com/office/drawing/2014/main" id="{90FADBB1-BA58-0BBE-90C8-877B64A1FB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" y="1894554"/>
            <a:ext cx="3642912" cy="2161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9760F5-4532-5C8D-0A26-04F96C1C0D56}"/>
              </a:ext>
            </a:extLst>
          </p:cNvPr>
          <p:cNvSpPr txBox="1"/>
          <p:nvPr/>
        </p:nvSpPr>
        <p:spPr>
          <a:xfrm>
            <a:off x="624352" y="4549676"/>
            <a:ext cx="10059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Visual Paradigm software to generate P&amp;ID diagrams for Energy and Petrochemical tenants.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about units, tags and endpoints in P&amp;ID diagram.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Postman testing using GET, POST, DELETE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personalized dashboards.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6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TDK use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3642C-2D70-0B47-6367-DAE2040BAE1B}"/>
              </a:ext>
            </a:extLst>
          </p:cNvPr>
          <p:cNvSpPr txBox="1"/>
          <p:nvPr/>
        </p:nvSpPr>
        <p:spPr>
          <a:xfrm>
            <a:off x="2195830" y="4203006"/>
            <a:ext cx="308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16 – Machine data for all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8CB06-B4C6-D3F8-21EE-9A055CC15180}"/>
              </a:ext>
            </a:extLst>
          </p:cNvPr>
          <p:cNvSpPr txBox="1"/>
          <p:nvPr/>
        </p:nvSpPr>
        <p:spPr>
          <a:xfrm>
            <a:off x="7060988" y="4038593"/>
            <a:ext cx="409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17 – Visualization of machine data for variables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0A66C-17D9-FD7F-D938-002C6341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5" y="1817454"/>
            <a:ext cx="4249271" cy="2375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538EC-DC76-3C6B-7817-EA473C930CC5}"/>
              </a:ext>
            </a:extLst>
          </p:cNvPr>
          <p:cNvSpPr txBox="1"/>
          <p:nvPr/>
        </p:nvSpPr>
        <p:spPr>
          <a:xfrm>
            <a:off x="581192" y="4520990"/>
            <a:ext cx="110296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</a:t>
            </a:r>
            <a:r>
              <a:rPr lang="en-US" dirty="0" err="1"/>
              <a:t>Cpl</a:t>
            </a:r>
            <a:r>
              <a:rPr lang="en-US" dirty="0"/>
              <a:t> (lower limit), </a:t>
            </a:r>
            <a:r>
              <a:rPr lang="en-US" dirty="0" err="1"/>
              <a:t>Cpu</a:t>
            </a:r>
            <a:r>
              <a:rPr lang="en-US" dirty="0"/>
              <a:t> (upper limit) to find trend in </a:t>
            </a:r>
            <a:r>
              <a:rPr lang="en-US" dirty="0" err="1"/>
              <a:t>Cpk</a:t>
            </a:r>
            <a:r>
              <a:rPr lang="en-US" dirty="0"/>
              <a:t> (lower value between </a:t>
            </a:r>
            <a:r>
              <a:rPr lang="en-US" dirty="0" err="1"/>
              <a:t>Cpl</a:t>
            </a:r>
            <a:r>
              <a:rPr lang="en-US" dirty="0"/>
              <a:t> and </a:t>
            </a:r>
            <a:r>
              <a:rPr lang="en-US" dirty="0" err="1"/>
              <a:t>Cpu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Performed general data pre-processing like resampling, removed duplicates and dropped </a:t>
            </a:r>
            <a:r>
              <a:rPr lang="en-US" dirty="0" err="1">
                <a:effectLst/>
                <a:ea typeface="Times New Roman" panose="02020603050405020304" pitchFamily="18" charset="0"/>
              </a:rPr>
              <a:t>NaNs</a:t>
            </a:r>
            <a:r>
              <a:rPr lang="en-US" dirty="0">
                <a:effectLst/>
                <a:ea typeface="Times New Roman" panose="02020603050405020304" pitchFamily="18" charset="0"/>
              </a:rPr>
              <a:t>.</a:t>
            </a:r>
            <a:endParaRPr lang="en-IN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Outlier Removal using IQR (Inter-Quartile Range) to identify and remove outliers. Generally, outliers </a:t>
            </a:r>
            <a:r>
              <a:rPr lang="en-GB" dirty="0">
                <a:effectLst/>
                <a:ea typeface="Times New Roman" panose="02020603050405020304" pitchFamily="18" charset="0"/>
              </a:rPr>
              <a:t>are defined as data points that lie outside 1.5 times the IQR below the 1st quartile (Q1) and above the 3rd quartile (Q3)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27E07-17D0-6CC7-ED2A-319D307FB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55" y="2219066"/>
            <a:ext cx="3154680" cy="178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1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F1CB-F8E1-1151-8CC4-2D7D984B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TDK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9B2C1-7F6C-32B8-DC15-380EF089152B}"/>
              </a:ext>
            </a:extLst>
          </p:cNvPr>
          <p:cNvSpPr txBox="1"/>
          <p:nvPr/>
        </p:nvSpPr>
        <p:spPr>
          <a:xfrm>
            <a:off x="581192" y="2157222"/>
            <a:ext cx="59538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Merge and clean the data within LCL and UCL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Drop </a:t>
            </a:r>
            <a:r>
              <a:rPr lang="en-IN" dirty="0" err="1">
                <a:effectLst/>
                <a:latin typeface="Helvetica Neue" panose="02000503000000020004" pitchFamily="2" charset="0"/>
              </a:rPr>
              <a:t>NaNs</a:t>
            </a:r>
            <a:endParaRPr lang="en-IN" dirty="0"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Replace 555 and 9999 values with 0 and mean value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effectLst/>
                <a:latin typeface="Helvetica Neue" panose="02000503000000020004" pitchFamily="2" charset="0"/>
              </a:rPr>
              <a:t>Knn</a:t>
            </a:r>
            <a:r>
              <a:rPr lang="en-IN" dirty="0">
                <a:effectLst/>
                <a:latin typeface="Helvetica Neue" panose="02000503000000020004" pitchFamily="2" charset="0"/>
              </a:rPr>
              <a:t> imputation to clean data with </a:t>
            </a:r>
            <a:r>
              <a:rPr lang="en-IN" dirty="0" err="1">
                <a:effectLst/>
                <a:latin typeface="Helvetica Neue" panose="02000503000000020004" pitchFamily="2" charset="0"/>
              </a:rPr>
              <a:t>neighbors</a:t>
            </a:r>
            <a:r>
              <a:rPr lang="en-IN" dirty="0">
                <a:effectLst/>
                <a:latin typeface="Helvetica Neue" panose="02000503000000020004" pitchFamily="2" charset="0"/>
              </a:rPr>
              <a:t> 5 and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Extract date for time series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Remove outliers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Draw UCL and LCL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Helvetica Neue" panose="02000503000000020004" pitchFamily="2" charset="0"/>
              </a:rPr>
              <a:t>Outlier percentage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4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650E9-5E50-80C1-BC9B-E3A4F85C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TDK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1FECA-DE61-00B1-71FE-A61E981D7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" y="1904395"/>
            <a:ext cx="4308715" cy="243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16CB1-A479-90D1-7FF8-42A419067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80" y="1941266"/>
            <a:ext cx="3418840" cy="2196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6946-16A5-498E-0139-376AF538B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14" y="2014174"/>
            <a:ext cx="4434813" cy="2196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45277-61E9-D7D7-928E-252F451573DD}"/>
              </a:ext>
            </a:extLst>
          </p:cNvPr>
          <p:cNvSpPr txBox="1"/>
          <p:nvPr/>
        </p:nvSpPr>
        <p:spPr>
          <a:xfrm>
            <a:off x="785466" y="4258111"/>
            <a:ext cx="360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18 –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Datewise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Boxplots for Machine data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B7C7-A715-9E27-9208-F818D957F0AE}"/>
              </a:ext>
            </a:extLst>
          </p:cNvPr>
          <p:cNvSpPr txBox="1"/>
          <p:nvPr/>
        </p:nvSpPr>
        <p:spPr>
          <a:xfrm>
            <a:off x="4198115" y="4042037"/>
            <a:ext cx="3819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19 –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Datewise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Histograms for Machine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9477B-BA5C-A8FA-C150-EC8631CD8278}"/>
              </a:ext>
            </a:extLst>
          </p:cNvPr>
          <p:cNvSpPr txBox="1"/>
          <p:nvPr/>
        </p:nvSpPr>
        <p:spPr>
          <a:xfrm>
            <a:off x="8404506" y="4129658"/>
            <a:ext cx="3418686" cy="52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20 – Time series analysis for Machine data for all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04FD0-B456-389E-C0FE-6D5E1235F67C}"/>
              </a:ext>
            </a:extLst>
          </p:cNvPr>
          <p:cNvSpPr txBox="1"/>
          <p:nvPr/>
        </p:nvSpPr>
        <p:spPr>
          <a:xfrm>
            <a:off x="785466" y="4686268"/>
            <a:ext cx="1057740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Times New Roman" panose="02020603050405020304" pitchFamily="18" charset="0"/>
              </a:rPr>
              <a:t>Visualization techniques generated boxplots and histograms using python libraries.</a:t>
            </a:r>
            <a:endParaRPr lang="en-IN" dirty="0">
              <a:ea typeface="Times New Roman" panose="02020603050405020304" pitchFamily="18" charset="0"/>
            </a:endParaRPr>
          </a:p>
          <a:p>
            <a:pPr marL="285750" lvl="0" indent="-285750" algn="just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Times New Roman" panose="02020603050405020304" pitchFamily="18" charset="0"/>
              </a:rPr>
              <a:t>Implemented KNN imputation to fill in missing values using neighbours 5 and 10.</a:t>
            </a:r>
            <a:endParaRPr lang="en-IN" sz="1800" dirty="0">
              <a:effectLst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4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CF use case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2BA257B-4AFA-B84A-6F8B-09A7FFA7C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4" t="11306" r="20797" b="9679"/>
          <a:stretch/>
        </p:blipFill>
        <p:spPr>
          <a:xfrm>
            <a:off x="6633756" y="874859"/>
            <a:ext cx="2936421" cy="30459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955C47A-5C05-17D4-4D8B-A6815CECD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5" t="10853" r="2087" b="44226"/>
          <a:stretch/>
        </p:blipFill>
        <p:spPr>
          <a:xfrm>
            <a:off x="581192" y="1890876"/>
            <a:ext cx="4755518" cy="20534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081A6B-BA7D-4323-BF6F-6BFAB6A58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87" t="11417" r="2001" b="17515"/>
          <a:stretch/>
        </p:blipFill>
        <p:spPr>
          <a:xfrm>
            <a:off x="992011" y="4023995"/>
            <a:ext cx="3716781" cy="2508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AA944C-ABCF-B700-B185-312E3A4043F2}"/>
              </a:ext>
            </a:extLst>
          </p:cNvPr>
          <p:cNvSpPr txBox="1"/>
          <p:nvPr/>
        </p:nvSpPr>
        <p:spPr>
          <a:xfrm>
            <a:off x="5048441" y="4821106"/>
            <a:ext cx="7143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Data cleaning - Resampling of data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Conducted detailed data analysis to identify patterns and anomalies.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EA141-4CF9-D9FB-6A28-550AFBB0B5A4}"/>
              </a:ext>
            </a:extLst>
          </p:cNvPr>
          <p:cNvSpPr txBox="1"/>
          <p:nvPr/>
        </p:nvSpPr>
        <p:spPr>
          <a:xfrm>
            <a:off x="992011" y="6516950"/>
            <a:ext cx="2131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23 – Add the datasets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2D45E-6BA6-F315-0A53-8DCB549A1F69}"/>
              </a:ext>
            </a:extLst>
          </p:cNvPr>
          <p:cNvSpPr txBox="1"/>
          <p:nvPr/>
        </p:nvSpPr>
        <p:spPr>
          <a:xfrm>
            <a:off x="992011" y="3752927"/>
            <a:ext cx="4409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21 –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Studio platform for new project 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56583E-4C7D-1E64-5F19-708F7C4C8504}"/>
              </a:ext>
            </a:extLst>
          </p:cNvPr>
          <p:cNvSpPr txBox="1"/>
          <p:nvPr/>
        </p:nvSpPr>
        <p:spPr>
          <a:xfrm>
            <a:off x="6633756" y="3939595"/>
            <a:ext cx="290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22 – Perform Anomaly analysis</a:t>
            </a:r>
          </a:p>
        </p:txBody>
      </p:sp>
    </p:spTree>
    <p:extLst>
      <p:ext uri="{BB962C8B-B14F-4D97-AF65-F5344CB8AC3E}">
        <p14:creationId xmlns:p14="http://schemas.microsoft.com/office/powerpoint/2010/main" val="225416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5C52-5279-D55B-16BC-B14B756D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CF USE CASE</a:t>
            </a:r>
          </a:p>
        </p:txBody>
      </p:sp>
      <p:pic>
        <p:nvPicPr>
          <p:cNvPr id="4" name="Picture 3" descr="A screenshot of a data report&#10;&#10;Description automatically generated">
            <a:extLst>
              <a:ext uri="{FF2B5EF4-FFF2-40B4-BE49-F238E27FC236}">
                <a16:creationId xmlns:a16="http://schemas.microsoft.com/office/drawing/2014/main" id="{D4293317-B753-94F6-8C12-2B82FF68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3" y="2048843"/>
            <a:ext cx="3743538" cy="201215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3190EC-4B12-B91F-3C4C-0A3691D2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1" y="4554348"/>
            <a:ext cx="3814503" cy="20121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59989E-D13A-058D-885D-166D9B38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19" y="837285"/>
            <a:ext cx="3761027" cy="2012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E0A7B-B4FB-C33C-9D0D-76E9A16039FE}"/>
              </a:ext>
            </a:extLst>
          </p:cNvPr>
          <p:cNvSpPr txBox="1"/>
          <p:nvPr/>
        </p:nvSpPr>
        <p:spPr>
          <a:xfrm>
            <a:off x="1206583" y="4010922"/>
            <a:ext cx="2534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24 – scoring data uploaded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A9909-0BA2-11AE-5FB9-8F8EB63EF3AF}"/>
              </a:ext>
            </a:extLst>
          </p:cNvPr>
          <p:cNvSpPr txBox="1"/>
          <p:nvPr/>
        </p:nvSpPr>
        <p:spPr>
          <a:xfrm>
            <a:off x="1206583" y="6533116"/>
            <a:ext cx="2361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25 – Analytics performed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89F57-22A7-C884-2FC0-B81CB6CFAE64}"/>
              </a:ext>
            </a:extLst>
          </p:cNvPr>
          <p:cNvSpPr txBox="1"/>
          <p:nvPr/>
        </p:nvSpPr>
        <p:spPr>
          <a:xfrm>
            <a:off x="8272255" y="2855723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26 – FMEA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A7B61-3B42-1BFD-DF37-A5BD2FBD9C66}"/>
              </a:ext>
            </a:extLst>
          </p:cNvPr>
          <p:cNvSpPr txBox="1"/>
          <p:nvPr/>
        </p:nvSpPr>
        <p:spPr>
          <a:xfrm>
            <a:off x="3978616" y="4074448"/>
            <a:ext cx="7705983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Failure Mode and Effect Analysis (FMEA)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2" algn="just">
              <a:spcAft>
                <a:spcPts val="6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systematic method for evaluating processes to identify potential failure points. This involves statistical analysis and risk assessment techniques.</a:t>
            </a:r>
          </a:p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 Priority Number (RPN)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14400" algn="just">
              <a:lnSpc>
                <a:spcPct val="125000"/>
              </a:lnSpc>
              <a:spcAft>
                <a:spcPts val="60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RPN = Severity × Occurrence ×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38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141A-D1C4-655B-F823-3B48D680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ur</a:t>
            </a:r>
            <a:r>
              <a:rPr lang="en-US" dirty="0"/>
              <a:t> USE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B3BD-16C3-A1B8-7E82-5CE431083DFB}"/>
              </a:ext>
            </a:extLst>
          </p:cNvPr>
          <p:cNvSpPr txBox="1"/>
          <p:nvPr/>
        </p:nvSpPr>
        <p:spPr>
          <a:xfrm>
            <a:off x="581192" y="4015711"/>
            <a:ext cx="11389205" cy="303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Cleaned and preprocessed data for analysis.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Filled merged cells by forward-filling merged cells filled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values and cleaned timestamp format to datetime.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Calculate key statistics and control limits to generate scatter plots of the variable over time.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Further, use the z-score (X-Mean/Standard Deviation) method to identify and remove outliers from the data and calculate the improved control limits.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20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FC61B-7252-7C6D-F980-14597A26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98" y="1296516"/>
            <a:ext cx="4554747" cy="2416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9A71C9-EF55-CE4B-7874-8F14D6D21C52}"/>
              </a:ext>
            </a:extLst>
          </p:cNvPr>
          <p:cNvSpPr txBox="1"/>
          <p:nvPr/>
        </p:nvSpPr>
        <p:spPr>
          <a:xfrm>
            <a:off x="8043655" y="3713117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26 –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1673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141A-D1C4-655B-F823-3B48D680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ur</a:t>
            </a:r>
            <a:r>
              <a:rPr lang="en-US" dirty="0"/>
              <a:t> USE CASE</a:t>
            </a:r>
          </a:p>
        </p:txBody>
      </p: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A67D2319-A7F6-0A8E-26FA-20C54B70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59" y="1901301"/>
            <a:ext cx="3616252" cy="2598155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083405A-D5C4-C115-FC33-8F0206A9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9924"/>
            <a:ext cx="4255211" cy="2184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3F2BF-5C7C-69B6-50FE-6126973D000B}"/>
              </a:ext>
            </a:extLst>
          </p:cNvPr>
          <p:cNvSpPr txBox="1"/>
          <p:nvPr/>
        </p:nvSpPr>
        <p:spPr>
          <a:xfrm>
            <a:off x="7084454" y="4208308"/>
            <a:ext cx="2574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26 – Scatterplots generated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93001-9EE0-9B4C-5BE2-E5D8AFCCD30C}"/>
              </a:ext>
            </a:extLst>
          </p:cNvPr>
          <p:cNvSpPr txBox="1"/>
          <p:nvPr/>
        </p:nvSpPr>
        <p:spPr>
          <a:xfrm>
            <a:off x="1442739" y="4509881"/>
            <a:ext cx="252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26 – Histograms generated</a:t>
            </a:r>
          </a:p>
        </p:txBody>
      </p:sp>
    </p:spTree>
    <p:extLst>
      <p:ext uri="{BB962C8B-B14F-4D97-AF65-F5344CB8AC3E}">
        <p14:creationId xmlns:p14="http://schemas.microsoft.com/office/powerpoint/2010/main" val="236307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k with productivity items">
            <a:extLst>
              <a:ext uri="{FF2B5EF4-FFF2-40B4-BE49-F238E27FC236}">
                <a16:creationId xmlns:a16="http://schemas.microsoft.com/office/drawing/2014/main" id="{D38AC8A7-4CBE-4277-3DFD-8CE0C52A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" r="9091" b="2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7EF55D5-23F0-4398-B16B-AEF5778C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F32581-CAA1-43C6-8532-DC56C843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0EA48-1599-A13E-CAD8-50E14C13CDBB}"/>
              </a:ext>
            </a:extLst>
          </p:cNvPr>
          <p:cNvSpPr txBox="1"/>
          <p:nvPr/>
        </p:nvSpPr>
        <p:spPr>
          <a:xfrm>
            <a:off x="678531" y="2438399"/>
            <a:ext cx="3730810" cy="350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Table of contents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Introduction to Organization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Present Day Scenario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Project outcomes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Problem Definition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Results and Conclusion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FFFFFF"/>
                </a:solidFill>
              </a:rPr>
              <a:t>Plan of Action for Next Term</a:t>
            </a:r>
          </a:p>
        </p:txBody>
      </p:sp>
    </p:spTree>
    <p:extLst>
      <p:ext uri="{BB962C8B-B14F-4D97-AF65-F5344CB8AC3E}">
        <p14:creationId xmlns:p14="http://schemas.microsoft.com/office/powerpoint/2010/main" val="74784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141A-D1C4-655B-F823-3B48D680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- </a:t>
            </a:r>
            <a:r>
              <a:rPr lang="en-US" dirty="0" err="1"/>
              <a:t>Nuvoko</a:t>
            </a:r>
            <a:r>
              <a:rPr lang="en-US" dirty="0"/>
              <a:t> 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6A98B-922B-ABF2-AC65-E8745689B5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7" y="1890876"/>
            <a:ext cx="5407660" cy="26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630DA-6AD4-2AF4-C6B0-E4DF75E79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52" y="2055976"/>
            <a:ext cx="5172710" cy="2481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A4BB5B-820C-2488-1D97-EFC66DE2A92D}"/>
              </a:ext>
            </a:extLst>
          </p:cNvPr>
          <p:cNvSpPr txBox="1"/>
          <p:nvPr/>
        </p:nvSpPr>
        <p:spPr>
          <a:xfrm>
            <a:off x="842138" y="4732377"/>
            <a:ext cx="1138920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600"/>
              </a:spcAft>
              <a:buFont typeface="Symbol" pitchFamily="2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Outlier detection by visualized analysis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200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4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0B873-BF70-6933-2B59-AB9A8838737E}"/>
              </a:ext>
            </a:extLst>
          </p:cNvPr>
          <p:cNvSpPr txBox="1"/>
          <p:nvPr/>
        </p:nvSpPr>
        <p:spPr>
          <a:xfrm>
            <a:off x="614362" y="2119855"/>
            <a:ext cx="58506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Enhanced technical proficiency of Postman.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Developed effective data anonymization strategies for confidentiality of tenant data.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Successfully expanded platform knowledge and tool proficiency.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Applied these tools and techniques to solve industry-specific problems.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CF87-68CB-3C62-124B-239929756575}"/>
              </a:ext>
            </a:extLst>
          </p:cNvPr>
          <p:cNvSpPr txBox="1"/>
          <p:nvPr/>
        </p:nvSpPr>
        <p:spPr>
          <a:xfrm>
            <a:off x="453941" y="1042736"/>
            <a:ext cx="3100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9A2CC-465C-5CA3-5EAA-DC97C9163693}"/>
              </a:ext>
            </a:extLst>
          </p:cNvPr>
          <p:cNvSpPr txBox="1"/>
          <p:nvPr/>
        </p:nvSpPr>
        <p:spPr>
          <a:xfrm>
            <a:off x="6464968" y="1177636"/>
            <a:ext cx="4284701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Foundation and Progression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Technical Proficiency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Quality and Analysis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Collaboration and Systematic Approach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291E08D-3D4D-801F-3A9C-8BE8224294C7}"/>
              </a:ext>
            </a:extLst>
          </p:cNvPr>
          <p:cNvSpPr/>
          <p:nvPr/>
        </p:nvSpPr>
        <p:spPr>
          <a:xfrm>
            <a:off x="8640040" y="1768185"/>
            <a:ext cx="46760" cy="82954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7D57E65-7CDE-878D-791B-BC8EFA970410}"/>
              </a:ext>
            </a:extLst>
          </p:cNvPr>
          <p:cNvSpPr/>
          <p:nvPr/>
        </p:nvSpPr>
        <p:spPr>
          <a:xfrm>
            <a:off x="8616660" y="3014229"/>
            <a:ext cx="46760" cy="82954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19EE40F-DD36-493D-9DCD-E3A8E33E063E}"/>
              </a:ext>
            </a:extLst>
          </p:cNvPr>
          <p:cNvSpPr/>
          <p:nvPr/>
        </p:nvSpPr>
        <p:spPr>
          <a:xfrm>
            <a:off x="8616660" y="4260273"/>
            <a:ext cx="46760" cy="82954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5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B09A-3068-8540-4792-3D3BBCE2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FUTURE SCOPE</a:t>
            </a:r>
            <a:b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9A9B24-2BB9-AB9E-74E3-87B75F49EAB5}"/>
              </a:ext>
            </a:extLst>
          </p:cNvPr>
          <p:cNvSpPr txBox="1"/>
          <p:nvPr/>
        </p:nvSpPr>
        <p:spPr>
          <a:xfrm>
            <a:off x="581192" y="1890876"/>
            <a:ext cx="1102961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 is to utilize the platforms developed by </a:t>
            </a:r>
            <a:r>
              <a:rPr lang="en-IN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SymphonyAI</a:t>
            </a: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harness the use of AI in industrial optimization. This can be in automating error handling for P&amp;ID diagrams to prevent any humanized delay in generating the diagram.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Further, </a:t>
            </a:r>
            <a:r>
              <a:rPr lang="en-IN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GenAI</a:t>
            </a: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(Generative AI) and </a:t>
            </a:r>
            <a:r>
              <a:rPr lang="en-IN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PredAI</a:t>
            </a: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(Predictive AI) can revolutionize the industry by enhancing operational efficiency and drive in innovation in the industry. 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Advanced predictive maintenance can enhance failure prediction and reduce wastage by real-time monitoring (predictive energy optimization).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254000" algn="l"/>
              </a:tabLst>
            </a:pPr>
            <a:r>
              <a:rPr lang="en-IN" sz="1800" b="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GenAI</a:t>
            </a: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can optimize product generation and procedure.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AI-assisted decision-making can help generating insights of complex industrial processes.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Adaptive learning systems can gradually take over routine tasks by learning from human operators.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0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A4C08-C70A-1E2C-6420-E049825968DF}"/>
              </a:ext>
            </a:extLst>
          </p:cNvPr>
          <p:cNvSpPr txBox="1"/>
          <p:nvPr/>
        </p:nvSpPr>
        <p:spPr>
          <a:xfrm>
            <a:off x="312235" y="914400"/>
            <a:ext cx="11374244" cy="59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endParaRPr lang="en-IN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AND SUSTAINABILITY PROCEDURES</a:t>
            </a:r>
          </a:p>
          <a:p>
            <a:pPr marL="342900" lvl="0" indent="-34290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buFont typeface="Symbol" pitchFamily="2" charset="2"/>
              <a:buChar char=""/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 anomaly detection to ensure anomaly detection is based on data collection issue and not on machinery failure.</a:t>
            </a:r>
            <a:endParaRPr lang="en-IN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SAFETY AND SECURITY PROCEDURES</a:t>
            </a: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endParaRPr lang="en-IN" sz="20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monitoring and anomaly detection further contributed to reducing resource wastage and power by understanding and stopping the machinery in case of any immediate problem.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Safety and Security to maintain the confidentiality of data, and do not replicate the data inside or outside the work premises for any personal or financial gain.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Intellectual Property: Ensured all designs, software, and innovations developed during the project complied with SymphonyAI’s policies and respected third-party IP rights.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Ethical Dilemma of comparing client data of the same problem to come at a faster solution versus remaining confidentiality of individual data.</a:t>
            </a:r>
          </a:p>
          <a:p>
            <a:pPr marL="342900" lvl="0" indent="-342900">
              <a:buFont typeface="Symbol" pitchFamily="2" charset="2"/>
              <a:buChar char="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04800" indent="-229870">
              <a:lnSpc>
                <a:spcPct val="125000"/>
              </a:lnSpc>
              <a:spcBef>
                <a:spcPts val="315"/>
              </a:spcBef>
              <a:spcAft>
                <a:spcPts val="0"/>
              </a:spcAft>
              <a:tabLst>
                <a:tab pos="2540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5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E377-402D-7E26-3F56-1D758770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REFERENCES</a:t>
            </a:r>
            <a:b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0267C-B58C-083A-D3A7-9D0BBF571C14}"/>
              </a:ext>
            </a:extLst>
          </p:cNvPr>
          <p:cNvSpPr txBox="1"/>
          <p:nvPr/>
        </p:nvSpPr>
        <p:spPr>
          <a:xfrm>
            <a:off x="743226" y="2018301"/>
            <a:ext cx="5060040" cy="4137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KimrayInc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youtube.com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/c/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KimrayInc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Kimray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P&amp;ID reference guide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Algorithm Design Theory, Geeks for Geeks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Developer tools in cloud, amazon web services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Huggingface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transformers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Learning postman, docs overview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Anomaly Detection, IBM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FMEA analysis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7D7D36-62C8-399F-B25C-270307E018BF}"/>
              </a:ext>
            </a:extLst>
          </p:cNvPr>
          <p:cNvSpPr txBox="1"/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Introduction TO THE ORGANISATION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E080E-69CF-BD56-E7C7-8A71FCB41C14}"/>
              </a:ext>
            </a:extLst>
          </p:cNvPr>
          <p:cNvSpPr txBox="1"/>
          <p:nvPr/>
        </p:nvSpPr>
        <p:spPr>
          <a:xfrm>
            <a:off x="478970" y="2013471"/>
            <a:ext cx="111318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Build leading AI software solutions for businesses to help customers accelerate revenue growth and improve productivity with predictive and generative AI.</a:t>
            </a:r>
          </a:p>
          <a:p>
            <a:endParaRPr lang="en-IN" dirty="0">
              <a:latin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</a:rPr>
              <a:t>Various verticals include </a:t>
            </a:r>
          </a:p>
          <a:p>
            <a:endParaRPr lang="en-IN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Retail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Financial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Industrial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Enterprise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</a:rPr>
              <a:t>Trading and Investing</a:t>
            </a:r>
            <a:endParaRPr lang="en-IN" dirty="0"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IN" dirty="0"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2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23922-9388-B295-4C1F-CE6D8E472EC8}"/>
              </a:ext>
            </a:extLst>
          </p:cNvPr>
          <p:cNvSpPr txBox="1"/>
          <p:nvPr/>
        </p:nvSpPr>
        <p:spPr>
          <a:xfrm>
            <a:off x="425666" y="993226"/>
            <a:ext cx="11290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PRESENT DAY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D0626-2B75-AFFF-5446-82F9166A336B}"/>
              </a:ext>
            </a:extLst>
          </p:cNvPr>
          <p:cNvSpPr txBox="1"/>
          <p:nvPr/>
        </p:nvSpPr>
        <p:spPr>
          <a:xfrm>
            <a:off x="425665" y="1997839"/>
            <a:ext cx="112900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Energy and Refining tenant dashboards 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perform personalised predictive dashboard solutions for client-specific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IN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IRIS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(Industry Reasoning and insights Service) Workspace confidently makes data-driven decisions in the form of time-series analysis and visualized analysis. </a:t>
            </a:r>
            <a:endParaRPr lang="en-IN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MLOps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(Machine learning Operations) and industrial copilots predict and detect issues in performance. </a:t>
            </a:r>
          </a:p>
          <a:p>
            <a:endParaRPr lang="en-IN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BHP IRIS 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platform</a:t>
            </a:r>
          </a:p>
          <a:p>
            <a:r>
              <a:rPr lang="en-IN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ADE</a:t>
            </a:r>
            <a:r>
              <a:rPr lang="en-IN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(Anomaly Detection Engine) is used to detect anomalies.</a:t>
            </a:r>
            <a:endParaRPr lang="en-IN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7B97844-D106-60DA-D8BE-FD0FBD5D7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82" y="4792683"/>
            <a:ext cx="5236845" cy="16236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4D11F-EC09-74F2-ECCC-D01FDB4A6232}"/>
              </a:ext>
            </a:extLst>
          </p:cNvPr>
          <p:cNvSpPr txBox="1"/>
          <p:nvPr/>
        </p:nvSpPr>
        <p:spPr>
          <a:xfrm>
            <a:off x="5054176" y="6450360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1- Kubeflow for code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315555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23922-9388-B295-4C1F-CE6D8E472EC8}"/>
              </a:ext>
            </a:extLst>
          </p:cNvPr>
          <p:cNvSpPr txBox="1"/>
          <p:nvPr/>
        </p:nvSpPr>
        <p:spPr>
          <a:xfrm>
            <a:off x="425666" y="993226"/>
            <a:ext cx="11290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PRESENT DAY SCENARIO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DF78EE-15E8-BDF9-6EE6-D1255A44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383" y="1529892"/>
            <a:ext cx="4475414" cy="236078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9687B3-0614-AC31-7D78-C64908662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9" y="1518704"/>
            <a:ext cx="4475414" cy="237196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BBF5CC-4E02-2F69-D112-CEF54CB4C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83" y="4415831"/>
            <a:ext cx="4644214" cy="217116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33EF9D-5568-A596-9179-E0D902AB4C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3" y="4413202"/>
            <a:ext cx="4803974" cy="2173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E79D07-1EB2-B83A-A265-3D8DB8CCEFC5}"/>
              </a:ext>
            </a:extLst>
          </p:cNvPr>
          <p:cNvSpPr txBox="1"/>
          <p:nvPr/>
        </p:nvSpPr>
        <p:spPr>
          <a:xfrm>
            <a:off x="7228415" y="6586999"/>
            <a:ext cx="2541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5- Energy tenant 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E4D8C-17D7-0882-EDDC-572A40EC3A5B}"/>
              </a:ext>
            </a:extLst>
          </p:cNvPr>
          <p:cNvSpPr txBox="1"/>
          <p:nvPr/>
        </p:nvSpPr>
        <p:spPr>
          <a:xfrm>
            <a:off x="1500202" y="6586999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4- Refining tenant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04FEB-F459-2898-AF54-5CAA27E1BE10}"/>
              </a:ext>
            </a:extLst>
          </p:cNvPr>
          <p:cNvSpPr txBox="1"/>
          <p:nvPr/>
        </p:nvSpPr>
        <p:spPr>
          <a:xfrm>
            <a:off x="7228416" y="3890672"/>
            <a:ext cx="2655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3- BHP IRIS Foundry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2D7D6-6761-849B-64C7-EF7748EA9073}"/>
              </a:ext>
            </a:extLst>
          </p:cNvPr>
          <p:cNvSpPr txBox="1"/>
          <p:nvPr/>
        </p:nvSpPr>
        <p:spPr>
          <a:xfrm>
            <a:off x="1500203" y="3890672"/>
            <a:ext cx="2285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2- IRIS Foundry platform</a:t>
            </a:r>
          </a:p>
        </p:txBody>
      </p:sp>
    </p:spTree>
    <p:extLst>
      <p:ext uri="{BB962C8B-B14F-4D97-AF65-F5344CB8AC3E}">
        <p14:creationId xmlns:p14="http://schemas.microsoft.com/office/powerpoint/2010/main" val="390110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7FC0-513C-86C7-71AA-ADEFDDB4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PROJECT</a:t>
            </a:r>
            <a:r>
              <a:rPr lang="en-US" dirty="0"/>
              <a:t>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57D6F-6E61-EBDD-2786-8F5C128F458E}"/>
              </a:ext>
            </a:extLst>
          </p:cNvPr>
          <p:cNvSpPr txBox="1"/>
          <p:nvPr/>
        </p:nvSpPr>
        <p:spPr>
          <a:xfrm rot="10800000" flipV="1">
            <a:off x="581191" y="2258499"/>
            <a:ext cx="11029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TDK machine data-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Worked on the individual machine data for the 5 machines.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aim focused on comparing the variables across different datasets and provide statistical insights. 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entrifugal data- 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Arise the need for anomaly detection techniques to improvise the cost and reduce wastes in machinery.</a:t>
            </a:r>
          </a:p>
          <a:p>
            <a:endParaRPr lang="en-IN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UR data-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Worked with the UR problem and evaluated the problem points by targeting specific variables requiring customer issues. </a:t>
            </a:r>
          </a:p>
          <a:p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2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13FA9-B5DB-70F2-B50F-449592B031C1}"/>
              </a:ext>
            </a:extLst>
          </p:cNvPr>
          <p:cNvSpPr txBox="1"/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PROBLEM DEFINITION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694A4A5-CD5E-C517-FCD7-CD6E59A9F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326623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312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30544-C67E-A2B6-6156-5F7BDB3040FA}"/>
              </a:ext>
            </a:extLst>
          </p:cNvPr>
          <p:cNvSpPr txBox="1"/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8898D-4A2F-F0EC-018E-ABE17BFA1383}"/>
              </a:ext>
            </a:extLst>
          </p:cNvPr>
          <p:cNvSpPr txBox="1"/>
          <p:nvPr/>
        </p:nvSpPr>
        <p:spPr>
          <a:xfrm>
            <a:off x="581192" y="2381802"/>
            <a:ext cx="11164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Understand and implement Piping and Instrumentation Diagrams (</a:t>
            </a:r>
            <a:r>
              <a:rPr lang="en-IN" b="1" dirty="0"/>
              <a:t>P&amp;ID</a:t>
            </a:r>
            <a:r>
              <a:rPr lang="en-IN" dirty="0"/>
              <a:t>) </a:t>
            </a:r>
            <a:r>
              <a:rPr lang="en-US" dirty="0"/>
              <a:t>for the tenants</a:t>
            </a:r>
            <a:r>
              <a:rPr lang="en-IN" dirty="0"/>
              <a:t>, and manually </a:t>
            </a:r>
            <a:r>
              <a:rPr lang="en-IN" b="1" dirty="0"/>
              <a:t>document the errors and misclassifications</a:t>
            </a:r>
            <a:r>
              <a:rPr lang="en-IN" dirty="0"/>
              <a:t> in P&amp;ID diagram before testing the P&amp;ID </a:t>
            </a:r>
            <a:r>
              <a:rPr lang="en-IN" dirty="0" err="1"/>
              <a:t>ingestor</a:t>
            </a:r>
            <a:r>
              <a:rPr lang="en-IN" dirty="0"/>
              <a:t> software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Optimize manufacturing operations and improve efficiency through real-time insights and </a:t>
            </a:r>
            <a:r>
              <a:rPr lang="en-IN" b="1" dirty="0"/>
              <a:t>anomaly detection </a:t>
            </a:r>
            <a:r>
              <a:rPr lang="en-IN" dirty="0"/>
              <a:t>for various tenants by using the platforms of IRIS Workbench, Kubeflow and DTS AI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the data files with the application using </a:t>
            </a:r>
            <a:r>
              <a:rPr lang="en-US" b="1" dirty="0"/>
              <a:t>Postman API </a:t>
            </a:r>
            <a:r>
              <a:rPr lang="en-US" dirty="0"/>
              <a:t>(Application Programming Interface) to communicate data between the platform and the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60084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AEDD-7256-B13B-1075-D6A8BB9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031E7E-F094-B3EE-95BB-5543A745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1890876"/>
            <a:ext cx="3766661" cy="23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3642C-2D70-0B47-6367-DAE2040BAE1B}"/>
              </a:ext>
            </a:extLst>
          </p:cNvPr>
          <p:cNvSpPr txBox="1"/>
          <p:nvPr/>
        </p:nvSpPr>
        <p:spPr>
          <a:xfrm>
            <a:off x="1553185" y="4223651"/>
            <a:ext cx="2083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6-JSON file correction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8CB06-B4C6-D3F8-21EE-9A055CC15180}"/>
              </a:ext>
            </a:extLst>
          </p:cNvPr>
          <p:cNvSpPr txBox="1"/>
          <p:nvPr/>
        </p:nvSpPr>
        <p:spPr>
          <a:xfrm>
            <a:off x="8940063" y="3085666"/>
            <a:ext cx="1136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8 -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592F7-578D-5236-A5A6-E5BEDFE68DF7}"/>
              </a:ext>
            </a:extLst>
          </p:cNvPr>
          <p:cNvSpPr txBox="1"/>
          <p:nvPr/>
        </p:nvSpPr>
        <p:spPr>
          <a:xfrm>
            <a:off x="9289454" y="6097107"/>
            <a:ext cx="1136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9 - errors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04CA2-EFE0-D759-0D47-3804A1BD95B9}"/>
              </a:ext>
            </a:extLst>
          </p:cNvPr>
          <p:cNvSpPr txBox="1"/>
          <p:nvPr/>
        </p:nvSpPr>
        <p:spPr>
          <a:xfrm>
            <a:off x="581191" y="4865525"/>
            <a:ext cx="4027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Inspect each JSON file to identify and document errors in name, ID number, bounding box (BB) values, or type of assets, tags and endpoints.</a:t>
            </a:r>
            <a:endParaRPr lang="en-GB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8A8DDF-197F-E286-94A6-CCDA87A07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97830" y="2001370"/>
            <a:ext cx="2263829" cy="2292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4DA3F0-CF3D-DF26-BC58-49AA7151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08" y="1318859"/>
            <a:ext cx="2600120" cy="1766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A4FA18-D3B4-5137-DBF3-D51AA1B9E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08" y="3405659"/>
            <a:ext cx="2586355" cy="2750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CA6D66-4A93-095B-1302-8E1FC8A5570D}"/>
              </a:ext>
            </a:extLst>
          </p:cNvPr>
          <p:cNvSpPr txBox="1"/>
          <p:nvPr/>
        </p:nvSpPr>
        <p:spPr>
          <a:xfrm>
            <a:off x="5817718" y="4279527"/>
            <a:ext cx="1197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 7 – errors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D8F7E-8A87-0977-BA1B-F0257C3C39B1}"/>
              </a:ext>
            </a:extLst>
          </p:cNvPr>
          <p:cNvSpPr txBox="1"/>
          <p:nvPr/>
        </p:nvSpPr>
        <p:spPr>
          <a:xfrm>
            <a:off x="4739466" y="4865525"/>
            <a:ext cx="3353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errors in BB manually by testing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961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</TotalTime>
  <Words>1368</Words>
  <Application>Microsoft Macintosh PowerPoint</Application>
  <PresentationFormat>Widescreen</PresentationFormat>
  <Paragraphs>191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Century Schoolbook</vt:lpstr>
      <vt:lpstr>Franklin Gothic Book</vt:lpstr>
      <vt:lpstr>Helvetica Neue</vt:lpstr>
      <vt:lpstr>Symbol</vt:lpstr>
      <vt:lpstr>Times New Roman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OUTCOMES</vt:lpstr>
      <vt:lpstr>PowerPoint Presentation</vt:lpstr>
      <vt:lpstr>PowerPoint Presentation</vt:lpstr>
      <vt:lpstr>methodology</vt:lpstr>
      <vt:lpstr>methodology</vt:lpstr>
      <vt:lpstr>methodology</vt:lpstr>
      <vt:lpstr>methodology</vt:lpstr>
      <vt:lpstr>Methodology - TDK use case</vt:lpstr>
      <vt:lpstr>Methodology - TDK use case</vt:lpstr>
      <vt:lpstr>Methodology - TDK use case</vt:lpstr>
      <vt:lpstr>Methodology - CF use case</vt:lpstr>
      <vt:lpstr>METHODOLOGY - CF USE CASE</vt:lpstr>
      <vt:lpstr>METHODOLOGY - ur USE CASE</vt:lpstr>
      <vt:lpstr>METHODOLOGY - ur USE CASE</vt:lpstr>
      <vt:lpstr>METHODOLOGY - Nuvoko USE CASE</vt:lpstr>
      <vt:lpstr>PowerPoint Presentation</vt:lpstr>
      <vt:lpstr>FUTURE SCOPE </vt:lpstr>
      <vt:lpstr>PowerPoint Presentation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Aryaman Dev</dc:creator>
  <cp:lastModifiedBy>Aryaman Dev</cp:lastModifiedBy>
  <cp:revision>17</cp:revision>
  <dcterms:created xsi:type="dcterms:W3CDTF">2024-06-24T07:59:05Z</dcterms:created>
  <dcterms:modified xsi:type="dcterms:W3CDTF">2024-08-12T09:26:55Z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2024-08-05T06:59:38Z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4bfc8473-b4f8-4a68-83c6-6b4fc5438261</vt:lpwstr>
  </property>
  <property fmtid="{D5CDD505-2E9C-101B-9397-08002B2CF9AE}" pid="7" name="MSIP_Label_defa4170-0d19-0005-0004-bc88714345d2_ActionId">
    <vt:lpwstr>1b0c185c-55d1-4052-8470-2de4c7e641db</vt:lpwstr>
  </property>
  <property fmtid="{D5CDD505-2E9C-101B-9397-08002B2CF9AE}" pid="8" name="MSIP_Label_defa4170-0d19-0005-0004-bc88714345d2_ContentBits">
    <vt:lpwstr>0</vt:lpwstr>
  </property>
</Properties>
</file>